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handoutMasterIdLst>
    <p:handoutMasterId r:id="rId9"/>
  </p:handoutMasterIdLst>
  <p:sldIdLst>
    <p:sldId id="256" r:id="rId2"/>
    <p:sldId id="258" r:id="rId3"/>
    <p:sldId id="263" r:id="rId4"/>
    <p:sldId id="267" r:id="rId5"/>
    <p:sldId id="284" r:id="rId6"/>
    <p:sldId id="268" r:id="rId7"/>
    <p:sldId id="269" r:id="rId8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3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44450-48F7-4971-B70C-B4CFBBD2BBF3}" type="datetimeFigureOut">
              <a:rPr lang="ko-KR" altLang="en-US" smtClean="0"/>
              <a:t>2019-05-21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A7CB6-64F9-4C37-8A4C-1A9731E093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935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2019-05-21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ko-KR" altLang="en-US" sz="2400" dirty="0" smtClean="0"/>
              <a:t>저온지구시스템화학 및 실험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4400" dirty="0" smtClean="0"/>
              <a:t>Ch.6 </a:t>
            </a:r>
            <a:r>
              <a:rPr lang="ko-KR" altLang="en-US" dirty="0" smtClean="0"/>
              <a:t>용해도도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fontScale="92500" lnSpcReduction="10000"/>
          </a:bodyPr>
          <a:lstStyle/>
          <a:p>
            <a:pPr latinLnBrk="0"/>
            <a:r>
              <a:rPr lang="ko-KR" altLang="en-US" b="1" dirty="0" smtClean="0"/>
              <a:t>용해도 </a:t>
            </a:r>
            <a:r>
              <a:rPr lang="en-US" altLang="ko-KR" b="1" dirty="0" smtClean="0"/>
              <a:t>Solubility</a:t>
            </a:r>
            <a:r>
              <a:rPr lang="en-US" altLang="ko-KR" b="1" dirty="0" smtClean="0"/>
              <a:t>: </a:t>
            </a:r>
            <a:r>
              <a:rPr lang="ko-KR" altLang="en-US" dirty="0" smtClean="0"/>
              <a:t>하나의 물질</a:t>
            </a:r>
            <a:r>
              <a:rPr lang="en-US" altLang="ko-KR" dirty="0" smtClean="0"/>
              <a:t>(</a:t>
            </a:r>
            <a:r>
              <a:rPr lang="ko-KR" altLang="en-US" dirty="0" smtClean="0"/>
              <a:t>용질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</a:t>
            </a:r>
            <a:r>
              <a:rPr lang="ko-KR" altLang="en-US" dirty="0" err="1" smtClean="0"/>
              <a:t>용체를</a:t>
            </a:r>
            <a:r>
              <a:rPr lang="ko-KR" altLang="en-US" dirty="0" smtClean="0"/>
              <a:t> 형성하기 위해 용매라 불리는 다른 물질에 녹는</a:t>
            </a:r>
            <a:r>
              <a:rPr lang="en-US" altLang="ko-KR" dirty="0" smtClean="0"/>
              <a:t>(</a:t>
            </a:r>
            <a:r>
              <a:rPr lang="ko-KR" altLang="en-US" dirty="0" smtClean="0"/>
              <a:t>용해</a:t>
            </a:r>
            <a:r>
              <a:rPr lang="en-US" altLang="ko-KR" dirty="0" smtClean="0"/>
              <a:t>)</a:t>
            </a:r>
            <a:r>
              <a:rPr lang="ko-KR" altLang="en-US" dirty="0" smtClean="0"/>
              <a:t> 성질</a:t>
            </a:r>
            <a:r>
              <a:rPr lang="en-US" altLang="ko-KR" dirty="0" smtClean="0"/>
              <a:t>(</a:t>
            </a:r>
            <a:r>
              <a:rPr lang="ko-KR" altLang="en-US" dirty="0" smtClean="0"/>
              <a:t>정도</a:t>
            </a:r>
            <a:r>
              <a:rPr lang="en-US" altLang="ko-KR" dirty="0" smtClean="0"/>
              <a:t>)</a:t>
            </a:r>
            <a:r>
              <a:rPr lang="en-US" dirty="0" smtClean="0"/>
              <a:t>.  </a:t>
            </a:r>
            <a:r>
              <a:rPr lang="ko-KR" altLang="en-US" dirty="0" smtClean="0"/>
              <a:t>이 장에서는  특히 고체가 물에 녹아 수용액을 이루는 경우를 다룬다</a:t>
            </a:r>
            <a:r>
              <a:rPr lang="en-US" dirty="0" smtClean="0"/>
              <a:t>.</a:t>
            </a:r>
            <a:endParaRPr lang="en-US" dirty="0" smtClean="0"/>
          </a:p>
          <a:p>
            <a:pPr latinLnBrk="0"/>
            <a:r>
              <a:rPr lang="ko-KR" altLang="en-US" b="1" dirty="0" smtClean="0"/>
              <a:t>용해의 종류</a:t>
            </a:r>
            <a:endParaRPr lang="en-US" altLang="ko-KR" b="1" dirty="0" smtClean="0"/>
          </a:p>
          <a:p>
            <a:pPr lvl="1" latinLnBrk="0"/>
            <a:r>
              <a:rPr lang="ko-KR" altLang="en-US" b="1" dirty="0" smtClean="0"/>
              <a:t>일치 용해 </a:t>
            </a:r>
            <a:r>
              <a:rPr lang="en-US" altLang="ko-KR" b="1" dirty="0" smtClean="0"/>
              <a:t>Congruent </a:t>
            </a:r>
            <a:r>
              <a:rPr lang="en-US" altLang="ko-KR" b="1" dirty="0" smtClean="0"/>
              <a:t>dissolution: </a:t>
            </a:r>
            <a:r>
              <a:rPr lang="ko-KR" altLang="en-US" dirty="0" smtClean="0"/>
              <a:t>용질의 조성이 만들어 지는 </a:t>
            </a:r>
            <a:r>
              <a:rPr lang="ko-KR" altLang="en-US" dirty="0" err="1" smtClean="0"/>
              <a:t>용존</a:t>
            </a:r>
            <a:r>
              <a:rPr lang="ko-KR" altLang="en-US" dirty="0" smtClean="0"/>
              <a:t> 성분과 일치</a:t>
            </a:r>
            <a:endParaRPr lang="en-US" altLang="ko-KR" dirty="0" smtClean="0"/>
          </a:p>
          <a:p>
            <a:pPr lvl="1" latinLnBrk="0"/>
            <a:r>
              <a:rPr lang="ko-KR" altLang="en-US" b="1" dirty="0" smtClean="0"/>
              <a:t>불일치 용해 </a:t>
            </a:r>
            <a:r>
              <a:rPr lang="en-US" altLang="ko-KR" b="1" dirty="0" smtClean="0"/>
              <a:t>Incongruent </a:t>
            </a:r>
            <a:r>
              <a:rPr lang="en-US" altLang="ko-KR" b="1" dirty="0" smtClean="0"/>
              <a:t>dissolution: </a:t>
            </a:r>
            <a:r>
              <a:rPr lang="ko-KR" altLang="en-US" dirty="0" smtClean="0"/>
              <a:t>일치 하지 않음</a:t>
            </a:r>
            <a:endParaRPr lang="en-US" altLang="ko-KR" b="1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정의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600200"/>
            <a:ext cx="8109857" cy="4525963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sz="2800" dirty="0" smtClean="0"/>
              <a:t>다음 용해 반응에 대해</a:t>
            </a:r>
            <a:endParaRPr lang="en-US" altLang="ko-KR" sz="2800" dirty="0" smtClean="0"/>
          </a:p>
          <a:p>
            <a:pPr lvl="1"/>
            <a:r>
              <a:rPr lang="en-US" altLang="ko-KR" dirty="0" smtClean="0"/>
              <a:t>ML = 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 + L</a:t>
            </a:r>
            <a:r>
              <a:rPr lang="en-US" altLang="ko-KR" baseline="30000" dirty="0" smtClean="0"/>
              <a:t>-</a:t>
            </a:r>
          </a:p>
          <a:p>
            <a:pPr lvl="1"/>
            <a:r>
              <a:rPr lang="en-US" altLang="ko-KR" dirty="0" err="1" smtClean="0"/>
              <a:t>K</a:t>
            </a:r>
            <a:r>
              <a:rPr lang="en-US" altLang="ko-KR" baseline="-25000" dirty="0" err="1" smtClean="0"/>
              <a:t>sp</a:t>
            </a:r>
            <a:r>
              <a:rPr lang="en-US" altLang="ko-KR" dirty="0" smtClean="0"/>
              <a:t> = [</a:t>
            </a:r>
            <a:r>
              <a:rPr lang="en-US" altLang="ko-KR" dirty="0"/>
              <a:t>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][L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]</a:t>
            </a:r>
          </a:p>
          <a:p>
            <a:pPr marL="342900" lvl="1" indent="-342900"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r>
              <a:rPr lang="ko-KR" altLang="en-US" dirty="0" smtClean="0"/>
              <a:t>만일 용액에 </a:t>
            </a:r>
            <a:r>
              <a:rPr lang="en-US" altLang="ko-KR" dirty="0" smtClean="0"/>
              <a:t>M</a:t>
            </a:r>
            <a:r>
              <a:rPr lang="en-US" altLang="ko-KR" baseline="30000" dirty="0"/>
              <a:t>+</a:t>
            </a:r>
            <a:r>
              <a:rPr lang="en-US" altLang="ko-KR" dirty="0"/>
              <a:t> </a:t>
            </a:r>
            <a:r>
              <a:rPr lang="ko-KR" altLang="en-US" dirty="0" smtClean="0"/>
              <a:t>이나</a:t>
            </a:r>
            <a:r>
              <a:rPr lang="en-US" altLang="ko-KR" dirty="0" smtClean="0"/>
              <a:t> L</a:t>
            </a:r>
            <a:r>
              <a:rPr lang="en-US" altLang="ko-KR" baseline="30000" dirty="0" smtClean="0"/>
              <a:t>- </a:t>
            </a:r>
            <a:r>
              <a:rPr lang="ko-KR" altLang="en-US" dirty="0" smtClean="0"/>
              <a:t>이 이미 존재하지 않는다면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Let solubility=m,</a:t>
            </a:r>
          </a:p>
          <a:p>
            <a:pPr lvl="1"/>
            <a:r>
              <a:rPr lang="en-US" altLang="ko-KR" dirty="0" smtClean="0"/>
              <a:t>Then</a:t>
            </a:r>
            <a:r>
              <a:rPr lang="en-US" altLang="ko-KR" dirty="0" smtClean="0"/>
              <a:t>, m=(</a:t>
            </a:r>
            <a:r>
              <a:rPr lang="en-US" altLang="ko-KR" dirty="0" err="1" smtClean="0"/>
              <a:t>K</a:t>
            </a:r>
            <a:r>
              <a:rPr lang="en-US" altLang="ko-KR" baseline="-25000" dirty="0" err="1" smtClean="0"/>
              <a:t>sp</a:t>
            </a:r>
            <a:r>
              <a:rPr lang="en-US" altLang="ko-KR" dirty="0" smtClean="0"/>
              <a:t>)</a:t>
            </a:r>
            <a:r>
              <a:rPr lang="en-US" altLang="ko-KR" baseline="30000" dirty="0" smtClean="0"/>
              <a:t>0.5</a:t>
            </a:r>
            <a:endParaRPr lang="en-US" altLang="ko-KR" baseline="30000" dirty="0"/>
          </a:p>
          <a:p>
            <a:pPr marL="342900" lvl="1" indent="-342900"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r>
              <a:rPr lang="ko-KR" altLang="en-US" dirty="0" smtClean="0"/>
              <a:t>용액에 이미 </a:t>
            </a:r>
            <a:r>
              <a:rPr lang="en-US" altLang="ko-KR" dirty="0" smtClean="0"/>
              <a:t>L</a:t>
            </a:r>
            <a:r>
              <a:rPr lang="en-US" altLang="ko-KR" baseline="30000" dirty="0" smtClean="0"/>
              <a:t>-</a:t>
            </a:r>
            <a:r>
              <a:rPr lang="ko-KR" altLang="en-US" dirty="0" smtClean="0"/>
              <a:t>이</a:t>
            </a:r>
            <a:r>
              <a:rPr lang="en-US" altLang="ko-KR" dirty="0" smtClean="0"/>
              <a:t> </a:t>
            </a:r>
            <a:r>
              <a:rPr lang="en-US" altLang="ko-KR" dirty="0" smtClean="0"/>
              <a:t>[L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]’</a:t>
            </a:r>
            <a:r>
              <a:rPr lang="ko-KR" altLang="en-US" dirty="0" smtClean="0"/>
              <a:t>만큼 존재하면</a:t>
            </a:r>
            <a:endParaRPr lang="en-US" altLang="ko-KR" dirty="0"/>
          </a:p>
          <a:p>
            <a:pPr lvl="1"/>
            <a:r>
              <a:rPr lang="en-US" altLang="ko-KR" dirty="0"/>
              <a:t>[L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]=</a:t>
            </a:r>
            <a:r>
              <a:rPr lang="en-US" altLang="ko-KR" dirty="0"/>
              <a:t>[L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]’+</a:t>
            </a:r>
            <a:r>
              <a:rPr lang="en-US" altLang="ko-KR" dirty="0"/>
              <a:t>[M</a:t>
            </a:r>
            <a:r>
              <a:rPr lang="en-US" altLang="ko-KR" baseline="30000" dirty="0"/>
              <a:t>+</a:t>
            </a:r>
            <a:r>
              <a:rPr lang="en-US" altLang="ko-KR" dirty="0"/>
              <a:t>]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Then</a:t>
            </a:r>
            <a:r>
              <a:rPr lang="en-US" altLang="ko-KR" dirty="0"/>
              <a:t>, </a:t>
            </a:r>
            <a:r>
              <a:rPr lang="en-US" altLang="ko-KR" dirty="0" err="1"/>
              <a:t>K</a:t>
            </a:r>
            <a:r>
              <a:rPr lang="en-US" altLang="ko-KR" baseline="-25000" dirty="0" err="1"/>
              <a:t>sp</a:t>
            </a:r>
            <a:r>
              <a:rPr lang="en-US" altLang="ko-KR" dirty="0"/>
              <a:t> = [M</a:t>
            </a:r>
            <a:r>
              <a:rPr lang="en-US" altLang="ko-KR" baseline="30000" dirty="0"/>
              <a:t>+</a:t>
            </a:r>
            <a:r>
              <a:rPr lang="en-US" altLang="ko-KR" dirty="0"/>
              <a:t>][L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] = </a:t>
            </a:r>
            <a:r>
              <a:rPr lang="en-US" altLang="ko-KR" dirty="0"/>
              <a:t>[M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+ </a:t>
            </a:r>
            <a:r>
              <a:rPr lang="en-US" altLang="ko-KR" dirty="0"/>
              <a:t>[M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</a:t>
            </a:r>
            <a:r>
              <a:rPr lang="en-US" altLang="ko-KR" dirty="0"/>
              <a:t> [L</a:t>
            </a:r>
            <a:r>
              <a:rPr lang="en-US" altLang="ko-KR" baseline="30000" dirty="0"/>
              <a:t>-</a:t>
            </a:r>
            <a:r>
              <a:rPr lang="en-US" altLang="ko-KR" dirty="0" smtClean="0"/>
              <a:t>]’</a:t>
            </a:r>
          </a:p>
          <a:p>
            <a:pPr lvl="1"/>
            <a:r>
              <a:rPr lang="en-US" altLang="ko-KR" dirty="0"/>
              <a:t>[M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]=m,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위 식을 풀어 </a:t>
            </a:r>
            <a:r>
              <a:rPr lang="en-US" altLang="ko-KR" dirty="0" smtClean="0"/>
              <a:t>m</a:t>
            </a:r>
            <a:r>
              <a:rPr lang="ko-KR" altLang="en-US" dirty="0" smtClean="0"/>
              <a:t>을 구한다</a:t>
            </a:r>
            <a:endParaRPr lang="en-US" altLang="ko-KR" dirty="0"/>
          </a:p>
          <a:p>
            <a:pPr marL="0" lvl="1" indent="0">
              <a:buClr>
                <a:schemeClr val="accent2"/>
              </a:buClr>
              <a:buSzPct val="75000"/>
              <a:buNone/>
            </a:pPr>
            <a:endParaRPr lang="en-US" altLang="ko-KR" baseline="30000" dirty="0"/>
          </a:p>
          <a:p>
            <a:pPr marL="0" lvl="1" indent="0">
              <a:buClr>
                <a:schemeClr val="accent2"/>
              </a:buClr>
              <a:buSzPct val="75000"/>
              <a:buNone/>
            </a:pPr>
            <a:endParaRPr lang="en-US" altLang="ko-KR" baseline="30000" dirty="0"/>
          </a:p>
          <a:p>
            <a:pPr marL="0" indent="0">
              <a:buNone/>
            </a:pP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용해도의 계산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6888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ko-KR" altLang="en-US" dirty="0" smtClean="0"/>
              <a:t>침전 </a:t>
            </a:r>
            <a:r>
              <a:rPr lang="en-US" altLang="ko-KR" dirty="0" smtClean="0"/>
              <a:t>Precipitation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용해 </a:t>
            </a:r>
            <a:r>
              <a:rPr lang="en-US" altLang="ko-KR" dirty="0" smtClean="0"/>
              <a:t>dissolution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불포화 </a:t>
            </a:r>
            <a:r>
              <a:rPr lang="en-US" altLang="ko-KR" dirty="0" err="1" smtClean="0"/>
              <a:t>Undersaturation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용해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1"/>
            <a:r>
              <a:rPr lang="ko-KR" altLang="en-US" dirty="0" smtClean="0">
                <a:sym typeface="Wingdings" panose="05000000000000000000" pitchFamily="2" charset="2"/>
              </a:rPr>
              <a:t>과포화 </a:t>
            </a:r>
            <a:r>
              <a:rPr lang="en-US" altLang="ko-KR" dirty="0" smtClean="0">
                <a:sym typeface="Wingdings" panose="05000000000000000000" pitchFamily="2" charset="2"/>
              </a:rPr>
              <a:t>Oversaturation </a:t>
            </a:r>
            <a:r>
              <a:rPr lang="en-US" altLang="ko-KR" dirty="0" smtClean="0">
                <a:sym typeface="Wingdings" panose="05000000000000000000" pitchFamily="2" charset="2"/>
              </a:rPr>
              <a:t>(supersaturation)  </a:t>
            </a:r>
            <a:r>
              <a:rPr lang="ko-KR" altLang="en-US" dirty="0" smtClean="0">
                <a:sym typeface="Wingdings" panose="05000000000000000000" pitchFamily="2" charset="2"/>
              </a:rPr>
              <a:t>침전 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1"/>
            <a:r>
              <a:rPr lang="ko-KR" altLang="en-US" dirty="0" smtClean="0">
                <a:sym typeface="Wingdings" panose="05000000000000000000" pitchFamily="2" charset="2"/>
              </a:rPr>
              <a:t>포화 </a:t>
            </a:r>
            <a:r>
              <a:rPr lang="en-US" altLang="ko-KR" dirty="0" smtClean="0">
                <a:sym typeface="Wingdings" panose="05000000000000000000" pitchFamily="2" charset="2"/>
              </a:rPr>
              <a:t>Saturation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평형 </a:t>
            </a:r>
            <a:r>
              <a:rPr lang="en-US" altLang="ko-KR" dirty="0" smtClean="0">
                <a:sym typeface="Wingdings" panose="05000000000000000000" pitchFamily="2" charset="2"/>
              </a:rPr>
              <a:t>equilibrium</a:t>
            </a:r>
            <a:endParaRPr lang="en-US" altLang="ko-KR" dirty="0"/>
          </a:p>
          <a:p>
            <a:r>
              <a:rPr lang="ko-KR" altLang="en-US" dirty="0" smtClean="0"/>
              <a:t>포화의 표현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포화비</a:t>
            </a:r>
            <a:r>
              <a:rPr lang="ko-KR" altLang="en-US" dirty="0" smtClean="0"/>
              <a:t> </a:t>
            </a:r>
            <a:r>
              <a:rPr lang="en-US" altLang="ko-KR" dirty="0" smtClean="0"/>
              <a:t>Saturation </a:t>
            </a:r>
            <a:r>
              <a:rPr lang="en-US" altLang="ko-KR" dirty="0" smtClean="0"/>
              <a:t>ratio (SR) = </a:t>
            </a:r>
            <a:r>
              <a:rPr lang="en-US" altLang="ko-KR" dirty="0" smtClean="0"/>
              <a:t>IAP/K</a:t>
            </a:r>
            <a:r>
              <a:rPr lang="ko-KR" altLang="en-US" dirty="0" smtClean="0"/>
              <a:t>네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SR&lt;1: US</a:t>
            </a:r>
          </a:p>
          <a:p>
            <a:pPr lvl="2"/>
            <a:r>
              <a:rPr lang="en-US" altLang="ko-KR" dirty="0" smtClean="0"/>
              <a:t>SR&gt;1: OS</a:t>
            </a:r>
          </a:p>
          <a:p>
            <a:pPr lvl="2"/>
            <a:r>
              <a:rPr lang="en-US" altLang="ko-KR" dirty="0" smtClean="0"/>
              <a:t>SR=1: EQ</a:t>
            </a:r>
          </a:p>
          <a:p>
            <a:pPr lvl="1"/>
            <a:r>
              <a:rPr lang="ko-KR" altLang="en-US" dirty="0" smtClean="0"/>
              <a:t>포화지수 </a:t>
            </a:r>
            <a:r>
              <a:rPr lang="en-US" altLang="ko-KR" dirty="0" smtClean="0"/>
              <a:t>Saturation </a:t>
            </a:r>
            <a:r>
              <a:rPr lang="en-US" altLang="ko-KR" dirty="0" smtClean="0"/>
              <a:t>index (SI) = log(SR)</a:t>
            </a:r>
          </a:p>
          <a:p>
            <a:pPr lvl="2"/>
            <a:r>
              <a:rPr lang="en-US" altLang="ko-KR" dirty="0" smtClean="0"/>
              <a:t>SI&lt;0: US</a:t>
            </a:r>
          </a:p>
          <a:p>
            <a:pPr lvl="2"/>
            <a:r>
              <a:rPr lang="en-US" altLang="ko-KR" dirty="0" smtClean="0"/>
              <a:t>SI&gt;0: OS</a:t>
            </a:r>
          </a:p>
          <a:p>
            <a:pPr lvl="2"/>
            <a:r>
              <a:rPr lang="en-US" altLang="ko-KR" dirty="0" smtClean="0"/>
              <a:t>SI=0: EQ</a:t>
            </a:r>
          </a:p>
          <a:p>
            <a:pPr lvl="1"/>
            <a:r>
              <a:rPr lang="ko-KR" altLang="en-US" dirty="0" smtClean="0"/>
              <a:t>포화친화도 </a:t>
            </a:r>
            <a:r>
              <a:rPr lang="en-US" altLang="ko-KR" dirty="0" smtClean="0"/>
              <a:t>Affinity </a:t>
            </a:r>
            <a:r>
              <a:rPr lang="en-US" altLang="ko-KR" dirty="0" smtClean="0"/>
              <a:t>(A) = -RT*SI</a:t>
            </a:r>
          </a:p>
          <a:p>
            <a:pPr lvl="2"/>
            <a:r>
              <a:rPr lang="en-US" altLang="ko-KR" dirty="0" smtClean="0"/>
              <a:t>A&gt;0: US</a:t>
            </a:r>
          </a:p>
          <a:p>
            <a:pPr lvl="2"/>
            <a:r>
              <a:rPr lang="en-US" altLang="ko-KR" dirty="0" smtClean="0"/>
              <a:t>A&lt;0: OS</a:t>
            </a:r>
          </a:p>
          <a:p>
            <a:pPr lvl="2"/>
            <a:r>
              <a:rPr lang="en-US" altLang="ko-KR" dirty="0" smtClean="0"/>
              <a:t>A=0: EQ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포화 </a:t>
            </a:r>
            <a:r>
              <a:rPr lang="en-US" altLang="ko-KR" dirty="0" smtClean="0"/>
              <a:t>Saturation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514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pH-</a:t>
            </a:r>
            <a:r>
              <a:rPr lang="ko-KR" altLang="en-US" dirty="0" smtClean="0"/>
              <a:t>금속성분 농도 공간에 하나의 고체 에 대한 포화</a:t>
            </a:r>
            <a:r>
              <a:rPr lang="en-US" altLang="ko-KR" dirty="0" smtClean="0"/>
              <a:t>(</a:t>
            </a:r>
            <a:r>
              <a:rPr lang="ko-KR" altLang="en-US" dirty="0" smtClean="0"/>
              <a:t>용해</a:t>
            </a:r>
            <a:r>
              <a:rPr lang="en-US" altLang="ko-KR" dirty="0" smtClean="0"/>
              <a:t>)</a:t>
            </a:r>
            <a:r>
              <a:rPr lang="ko-KR" altLang="en-US" dirty="0" smtClean="0"/>
              <a:t> 경계를 표시하는 그림</a:t>
            </a:r>
            <a:endParaRPr lang="en-US" altLang="ko-KR" dirty="0"/>
          </a:p>
          <a:p>
            <a:r>
              <a:rPr lang="ko-KR" altLang="en-US" dirty="0" smtClean="0"/>
              <a:t>작성과정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대상 시스템 설정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e.g. Al-O-H system</a:t>
            </a:r>
          </a:p>
          <a:p>
            <a:pPr lvl="1"/>
            <a:r>
              <a:rPr lang="ko-KR" altLang="en-US" dirty="0" smtClean="0"/>
              <a:t>가능 </a:t>
            </a:r>
            <a:r>
              <a:rPr lang="ko-KR" altLang="en-US" dirty="0" err="1" smtClean="0"/>
              <a:t>화학종</a:t>
            </a:r>
            <a:r>
              <a:rPr lang="ko-KR" altLang="en-US" dirty="0" smtClean="0"/>
              <a:t> </a:t>
            </a:r>
            <a:r>
              <a:rPr lang="en-US" altLang="ko-KR" dirty="0" smtClean="0"/>
              <a:t>species</a:t>
            </a:r>
            <a:r>
              <a:rPr lang="ko-KR" altLang="en-US" dirty="0" smtClean="0"/>
              <a:t> 열거</a:t>
            </a:r>
            <a:r>
              <a:rPr lang="en-US" altLang="ko-KR" dirty="0" smtClean="0"/>
              <a:t> (</a:t>
            </a:r>
            <a:r>
              <a:rPr lang="ko-KR" altLang="en-US" dirty="0" err="1" smtClean="0"/>
              <a:t>수산화착물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hydroxy</a:t>
            </a:r>
            <a:r>
              <a:rPr lang="en-US" altLang="ko-KR" dirty="0" smtClean="0"/>
              <a:t> </a:t>
            </a:r>
            <a:r>
              <a:rPr lang="en-US" altLang="ko-KR" dirty="0" smtClean="0"/>
              <a:t>complexes </a:t>
            </a:r>
            <a:r>
              <a:rPr lang="ko-KR" altLang="en-US" dirty="0" smtClean="0"/>
              <a:t>포함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e.g. Al</a:t>
            </a:r>
            <a:r>
              <a:rPr lang="en-US" altLang="ko-KR" baseline="30000" dirty="0" smtClean="0"/>
              <a:t>3+</a:t>
            </a:r>
            <a:r>
              <a:rPr lang="en-US" altLang="ko-KR" dirty="0" smtClean="0"/>
              <a:t>, AlOH</a:t>
            </a:r>
            <a:r>
              <a:rPr lang="en-US" altLang="ko-KR" baseline="30000" dirty="0" smtClean="0"/>
              <a:t>2+</a:t>
            </a:r>
            <a:r>
              <a:rPr lang="en-US" altLang="ko-KR" dirty="0" smtClean="0"/>
              <a:t>, Al(OH)</a:t>
            </a:r>
            <a:r>
              <a:rPr lang="en-US" altLang="ko-KR" baseline="-25000" dirty="0" smtClean="0"/>
              <a:t>2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, Al(OH)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0</a:t>
            </a:r>
            <a:r>
              <a:rPr lang="en-US" altLang="ko-KR" dirty="0" smtClean="0"/>
              <a:t>, Al(OH)</a:t>
            </a:r>
            <a:r>
              <a:rPr lang="en-US" altLang="ko-KR" baseline="-25000" dirty="0" smtClean="0"/>
              <a:t>4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, Al(OH)</a:t>
            </a:r>
            <a:r>
              <a:rPr lang="en-US" altLang="ko-KR" baseline="-25000" dirty="0" smtClean="0"/>
              <a:t>5</a:t>
            </a:r>
            <a:r>
              <a:rPr lang="en-US" altLang="ko-KR" baseline="30000" dirty="0" smtClean="0"/>
              <a:t>2-</a:t>
            </a:r>
          </a:p>
          <a:p>
            <a:pPr lvl="1"/>
            <a:r>
              <a:rPr lang="ko-KR" altLang="en-US" dirty="0" smtClean="0"/>
              <a:t>고체와 위 </a:t>
            </a:r>
            <a:r>
              <a:rPr lang="ko-KR" altLang="en-US" dirty="0" err="1" smtClean="0"/>
              <a:t>화학종</a:t>
            </a:r>
            <a:r>
              <a:rPr lang="ko-KR" altLang="en-US" dirty="0" smtClean="0"/>
              <a:t> 간의 용해 반응 완성</a:t>
            </a:r>
            <a:endParaRPr lang="en-US" altLang="ko-KR" dirty="0" smtClean="0"/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+3H</a:t>
            </a:r>
            <a:r>
              <a:rPr lang="en-US" altLang="ko-KR" baseline="30000" dirty="0"/>
              <a:t>+</a:t>
            </a:r>
            <a:r>
              <a:rPr lang="en-US" altLang="ko-KR" dirty="0"/>
              <a:t> = Al</a:t>
            </a:r>
            <a:r>
              <a:rPr lang="en-US" altLang="ko-KR" baseline="30000" dirty="0"/>
              <a:t>3+</a:t>
            </a:r>
            <a:r>
              <a:rPr lang="en-US" altLang="ko-KR" dirty="0"/>
              <a:t> + 3H</a:t>
            </a:r>
            <a:r>
              <a:rPr lang="en-US" altLang="ko-KR" baseline="-25000" dirty="0"/>
              <a:t>2</a:t>
            </a:r>
            <a:r>
              <a:rPr lang="en-US" altLang="ko-KR" dirty="0"/>
              <a:t>O		</a:t>
            </a:r>
            <a:r>
              <a:rPr lang="en-US" altLang="ko-KR" dirty="0" smtClean="0"/>
              <a:t>(</a:t>
            </a:r>
            <a:r>
              <a:rPr lang="en-US" altLang="ko-KR" dirty="0"/>
              <a:t>R1)</a:t>
            </a:r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+2H</a:t>
            </a:r>
            <a:r>
              <a:rPr lang="en-US" altLang="ko-KR" baseline="30000" dirty="0"/>
              <a:t>+</a:t>
            </a:r>
            <a:r>
              <a:rPr lang="en-US" altLang="ko-KR" dirty="0"/>
              <a:t> = AlOH</a:t>
            </a:r>
            <a:r>
              <a:rPr lang="en-US" altLang="ko-KR" baseline="30000" dirty="0"/>
              <a:t>2+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2H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  <a:r>
              <a:rPr lang="en-US" altLang="ko-KR" dirty="0"/>
              <a:t>	(</a:t>
            </a:r>
            <a:r>
              <a:rPr lang="en-US" altLang="ko-KR" dirty="0" smtClean="0"/>
              <a:t>R2)</a:t>
            </a:r>
            <a:endParaRPr lang="en-US" altLang="ko-KR" dirty="0"/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+1H</a:t>
            </a:r>
            <a:r>
              <a:rPr lang="en-US" altLang="ko-KR" baseline="30000" dirty="0"/>
              <a:t>+</a:t>
            </a:r>
            <a:r>
              <a:rPr lang="en-US" altLang="ko-KR" dirty="0"/>
              <a:t> = Al(OH)</a:t>
            </a:r>
            <a:r>
              <a:rPr lang="en-US" altLang="ko-KR" baseline="-25000" dirty="0"/>
              <a:t>2</a:t>
            </a:r>
            <a:r>
              <a:rPr lang="en-US" altLang="ko-KR" baseline="30000" dirty="0"/>
              <a:t>+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  <a:r>
              <a:rPr lang="en-US" altLang="ko-KR" dirty="0"/>
              <a:t>	</a:t>
            </a:r>
            <a:r>
              <a:rPr lang="en-US" altLang="ko-KR" dirty="0" smtClean="0"/>
              <a:t>(R3)</a:t>
            </a:r>
            <a:endParaRPr lang="en-US" altLang="ko-KR" dirty="0"/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= </a:t>
            </a:r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baseline="30000" dirty="0"/>
              <a:t>0</a:t>
            </a:r>
            <a:r>
              <a:rPr lang="en-US" altLang="ko-KR" dirty="0" smtClean="0"/>
              <a:t> </a:t>
            </a:r>
            <a:r>
              <a:rPr lang="en-US" altLang="ko-KR" dirty="0"/>
              <a:t>	</a:t>
            </a:r>
            <a:r>
              <a:rPr lang="en-US" altLang="ko-KR" dirty="0" smtClean="0"/>
              <a:t>	(R4)</a:t>
            </a:r>
            <a:endParaRPr lang="en-US" altLang="ko-KR" dirty="0"/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+</a:t>
            </a:r>
            <a:r>
              <a:rPr lang="en-US" altLang="ko-KR" dirty="0"/>
              <a:t>H</a:t>
            </a:r>
            <a:r>
              <a:rPr lang="en-US" altLang="ko-KR" baseline="-25000" dirty="0"/>
              <a:t>2</a:t>
            </a:r>
            <a:r>
              <a:rPr lang="en-US" altLang="ko-KR" dirty="0"/>
              <a:t>O</a:t>
            </a:r>
            <a:r>
              <a:rPr lang="en-US" altLang="ko-KR" dirty="0" smtClean="0"/>
              <a:t> </a:t>
            </a:r>
            <a:r>
              <a:rPr lang="en-US" altLang="ko-KR" dirty="0"/>
              <a:t>= </a:t>
            </a:r>
            <a:r>
              <a:rPr lang="en-US" altLang="ko-KR" dirty="0" smtClean="0"/>
              <a:t>Al(OH)</a:t>
            </a:r>
            <a:r>
              <a:rPr lang="en-US" altLang="ko-KR" baseline="-25000" dirty="0" smtClean="0"/>
              <a:t>4</a:t>
            </a:r>
            <a:r>
              <a:rPr lang="en-US" altLang="ko-KR" baseline="30000" dirty="0" smtClean="0"/>
              <a:t>-</a:t>
            </a:r>
            <a:r>
              <a:rPr lang="en-US" altLang="ko-KR" dirty="0" smtClean="0"/>
              <a:t>+ </a:t>
            </a:r>
            <a:r>
              <a:rPr lang="en-US" altLang="ko-KR" dirty="0"/>
              <a:t>H</a:t>
            </a:r>
            <a:r>
              <a:rPr lang="en-US" altLang="ko-KR" baseline="30000" dirty="0"/>
              <a:t>+</a:t>
            </a:r>
            <a:r>
              <a:rPr lang="en-US" altLang="ko-KR" dirty="0"/>
              <a:t>	</a:t>
            </a:r>
            <a:r>
              <a:rPr lang="en-US" altLang="ko-KR" dirty="0" smtClean="0"/>
              <a:t>	(R5)</a:t>
            </a:r>
            <a:endParaRPr lang="en-US" altLang="ko-KR" dirty="0"/>
          </a:p>
          <a:p>
            <a:pPr lvl="2"/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dirty="0"/>
              <a:t> (gibbsite) </a:t>
            </a:r>
            <a:r>
              <a:rPr lang="en-US" altLang="ko-KR" dirty="0" smtClean="0"/>
              <a:t>+</a:t>
            </a:r>
            <a:r>
              <a:rPr lang="en-US" altLang="ko-KR" dirty="0"/>
              <a:t> </a:t>
            </a:r>
            <a:r>
              <a:rPr lang="en-US" altLang="ko-KR" dirty="0" smtClean="0"/>
              <a:t>2H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</a:t>
            </a:r>
            <a:r>
              <a:rPr lang="en-US" altLang="ko-KR" dirty="0"/>
              <a:t>= </a:t>
            </a:r>
            <a:r>
              <a:rPr lang="en-US" altLang="ko-KR" dirty="0" smtClean="0"/>
              <a:t>Al(OH)</a:t>
            </a:r>
            <a:r>
              <a:rPr lang="en-US" altLang="ko-KR" baseline="-25000" dirty="0" smtClean="0"/>
              <a:t>5</a:t>
            </a:r>
            <a:r>
              <a:rPr lang="en-US" altLang="ko-KR" baseline="30000" dirty="0" smtClean="0"/>
              <a:t>2-</a:t>
            </a:r>
            <a:r>
              <a:rPr lang="en-US" altLang="ko-KR" dirty="0" smtClean="0"/>
              <a:t> </a:t>
            </a:r>
            <a:r>
              <a:rPr lang="en-US" altLang="ko-KR" dirty="0"/>
              <a:t>+ </a:t>
            </a:r>
            <a:r>
              <a:rPr lang="en-US" altLang="ko-KR" dirty="0" smtClean="0"/>
              <a:t>2H</a:t>
            </a:r>
            <a:r>
              <a:rPr lang="en-US" altLang="ko-KR" baseline="30000" dirty="0"/>
              <a:t>+ </a:t>
            </a:r>
            <a:r>
              <a:rPr lang="en-US" altLang="ko-KR" dirty="0"/>
              <a:t>	</a:t>
            </a:r>
            <a:r>
              <a:rPr lang="en-US" altLang="ko-KR" dirty="0" smtClean="0"/>
              <a:t>(R6)</a:t>
            </a: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용해도도 </a:t>
            </a:r>
            <a:r>
              <a:rPr lang="en-US" altLang="ko-KR" dirty="0" smtClean="0"/>
              <a:t>Solubility </a:t>
            </a:r>
            <a:r>
              <a:rPr lang="en-US" altLang="ko-KR" dirty="0" smtClean="0"/>
              <a:t>Diagram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621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평형상수 </a:t>
            </a:r>
            <a:r>
              <a:rPr lang="en-US" altLang="ko-KR" dirty="0" smtClean="0"/>
              <a:t>K </a:t>
            </a:r>
            <a:r>
              <a:rPr lang="ko-KR" altLang="en-US" dirty="0" smtClean="0"/>
              <a:t>계산 및 이를 </a:t>
            </a:r>
            <a:r>
              <a:rPr lang="en-US" altLang="ko-KR" dirty="0" smtClean="0"/>
              <a:t>pH</a:t>
            </a:r>
            <a:r>
              <a:rPr lang="ko-KR" altLang="en-US" dirty="0" smtClean="0"/>
              <a:t>와 금속원소 농도의 함수로 표현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(R1) </a:t>
            </a:r>
            <a:r>
              <a:rPr lang="en-US" altLang="ko-KR" dirty="0" err="1" smtClean="0">
                <a:latin typeface="Symbol" panose="05050102010706020507" pitchFamily="18" charset="2"/>
              </a:rPr>
              <a:t>D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o</a:t>
            </a:r>
            <a:r>
              <a:rPr lang="en-US" altLang="ko-KR" dirty="0" smtClean="0"/>
              <a:t> = -11.29 kcal/mole </a:t>
            </a:r>
            <a:r>
              <a:rPr lang="en-US" altLang="ko-KR" dirty="0" smtClean="0">
                <a:sym typeface="Wingdings" panose="05000000000000000000" pitchFamily="2" charset="2"/>
              </a:rPr>
              <a:t> K = 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8.28 </a:t>
            </a:r>
            <a:r>
              <a:rPr lang="en-US" altLang="ko-KR" dirty="0" smtClean="0">
                <a:sym typeface="Wingdings" panose="05000000000000000000" pitchFamily="2" charset="2"/>
              </a:rPr>
              <a:t>(by law of mass action),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log[Al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3+</a:t>
            </a:r>
            <a:r>
              <a:rPr lang="en-US" altLang="ko-KR" dirty="0" smtClean="0">
                <a:sym typeface="Wingdings" panose="05000000000000000000" pitchFamily="2" charset="2"/>
              </a:rPr>
              <a:t>]=-3pH +8.28</a:t>
            </a: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R2)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-4.44 </a:t>
            </a:r>
            <a:r>
              <a:rPr lang="en-US" altLang="ko-KR" dirty="0"/>
              <a:t>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3.26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 smtClean="0"/>
              <a:t>AlOH</a:t>
            </a:r>
            <a:r>
              <a:rPr lang="en-US" altLang="ko-KR" baseline="30000" dirty="0" smtClean="0"/>
              <a:t>2+</a:t>
            </a:r>
            <a:r>
              <a:rPr lang="en-US" altLang="ko-KR" dirty="0" smtClean="0">
                <a:sym typeface="Wingdings" panose="05000000000000000000" pitchFamily="2" charset="2"/>
              </a:rPr>
              <a:t>]=-2pH +3.26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R3)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1.39 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-1.02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/>
              <a:t>Al(OH)</a:t>
            </a:r>
            <a:r>
              <a:rPr lang="en-US" altLang="ko-KR" baseline="-25000" dirty="0"/>
              <a:t>2</a:t>
            </a:r>
            <a:r>
              <a:rPr lang="en-US" altLang="ko-KR" baseline="30000" dirty="0"/>
              <a:t>+</a:t>
            </a:r>
            <a:r>
              <a:rPr lang="en-US" altLang="ko-KR" dirty="0" smtClean="0">
                <a:sym typeface="Wingdings" panose="05000000000000000000" pitchFamily="2" charset="2"/>
              </a:rPr>
              <a:t>]=-pH -1.02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R4)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9.16 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-6.72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/>
              <a:t>Al(OH)</a:t>
            </a:r>
            <a:r>
              <a:rPr lang="en-US" altLang="ko-KR" baseline="-25000" dirty="0"/>
              <a:t>3</a:t>
            </a:r>
            <a:r>
              <a:rPr lang="en-US" altLang="ko-KR" baseline="30000" dirty="0"/>
              <a:t>0</a:t>
            </a:r>
            <a:r>
              <a:rPr lang="en-US" altLang="ko-KR" dirty="0" smtClean="0">
                <a:sym typeface="Wingdings" panose="05000000000000000000" pitchFamily="2" charset="2"/>
              </a:rPr>
              <a:t>]=-6.72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R5)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20.5 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-15.1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/>
              <a:t>Al(OH)</a:t>
            </a:r>
            <a:r>
              <a:rPr lang="en-US" altLang="ko-KR" baseline="-25000" dirty="0"/>
              <a:t>4</a:t>
            </a:r>
            <a:r>
              <a:rPr lang="en-US" altLang="ko-KR" baseline="30000" dirty="0"/>
              <a:t>-</a:t>
            </a:r>
            <a:r>
              <a:rPr lang="en-US" altLang="ko-KR" dirty="0" smtClean="0">
                <a:sym typeface="Wingdings" panose="05000000000000000000" pitchFamily="2" charset="2"/>
              </a:rPr>
              <a:t>]=pH -15.1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en-US" altLang="ko-KR" dirty="0"/>
              <a:t>(</a:t>
            </a:r>
            <a:r>
              <a:rPr lang="en-US" altLang="ko-KR" dirty="0" smtClean="0"/>
              <a:t>R6) </a:t>
            </a:r>
            <a:r>
              <a:rPr lang="en-US" altLang="ko-KR" dirty="0" err="1">
                <a:latin typeface="Symbol" panose="05050102010706020507" pitchFamily="18" charset="2"/>
              </a:rPr>
              <a:t>D</a:t>
            </a:r>
            <a:r>
              <a:rPr lang="en-US" altLang="ko-KR" dirty="0" err="1"/>
              <a:t>G</a:t>
            </a:r>
            <a:r>
              <a:rPr lang="en-US" altLang="ko-KR" baseline="-25000" dirty="0" err="1"/>
              <a:t>r</a:t>
            </a:r>
            <a:r>
              <a:rPr lang="en-US" altLang="ko-KR" baseline="30000" dirty="0" err="1"/>
              <a:t>o</a:t>
            </a:r>
            <a:r>
              <a:rPr lang="en-US" altLang="ko-KR" dirty="0"/>
              <a:t> = </a:t>
            </a:r>
            <a:r>
              <a:rPr lang="en-US" altLang="ko-KR" dirty="0" smtClean="0"/>
              <a:t>35.41 kcal/mole </a:t>
            </a:r>
            <a:r>
              <a:rPr lang="en-US" altLang="ko-KR" dirty="0">
                <a:sym typeface="Wingdings" panose="05000000000000000000" pitchFamily="2" charset="2"/>
              </a:rPr>
              <a:t> K = </a:t>
            </a: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-26.0</a:t>
            </a:r>
            <a:r>
              <a:rPr lang="en-US" altLang="ko-KR" dirty="0" smtClean="0">
                <a:sym typeface="Wingdings" panose="05000000000000000000" pitchFamily="2" charset="2"/>
              </a:rPr>
              <a:t>,  </a:t>
            </a:r>
          </a:p>
          <a:p>
            <a:pPr lvl="2"/>
            <a:r>
              <a:rPr lang="en-US" altLang="ko-KR" dirty="0" smtClean="0">
                <a:sym typeface="Wingdings" panose="05000000000000000000" pitchFamily="2" charset="2"/>
              </a:rPr>
              <a:t>log[</a:t>
            </a:r>
            <a:r>
              <a:rPr lang="en-US" altLang="ko-KR" dirty="0"/>
              <a:t>, Al(OH)</a:t>
            </a:r>
            <a:r>
              <a:rPr lang="en-US" altLang="ko-KR" baseline="-25000" dirty="0"/>
              <a:t>5</a:t>
            </a:r>
            <a:r>
              <a:rPr lang="en-US" altLang="ko-KR" baseline="30000" dirty="0"/>
              <a:t>2-</a:t>
            </a:r>
            <a:r>
              <a:rPr lang="en-US" altLang="ko-KR" dirty="0" smtClean="0">
                <a:sym typeface="Wingdings" panose="05000000000000000000" pitchFamily="2" charset="2"/>
              </a:rPr>
              <a:t>]=2pH -26.0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2818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jyy\Pictures\2014-06-09\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0198"/>
            <a:ext cx="5328592" cy="650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668997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3490</TotalTime>
  <Words>423</Words>
  <Application>Microsoft Office PowerPoint</Application>
  <PresentationFormat>화면 슬라이드 쇼(4:3)</PresentationFormat>
  <Paragraphs>65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Corbel</vt:lpstr>
      <vt:lpstr>Symbol</vt:lpstr>
      <vt:lpstr>Wingdings</vt:lpstr>
      <vt:lpstr>Wingdings 2</vt:lpstr>
      <vt:lpstr>New_Education03</vt:lpstr>
      <vt:lpstr>저온지구시스템화학 및 실험 Ch.6 용해도도</vt:lpstr>
      <vt:lpstr>1. 정의</vt:lpstr>
      <vt:lpstr>2. 용해도의 계산</vt:lpstr>
      <vt:lpstr>3. 포화 Saturation</vt:lpstr>
      <vt:lpstr>4. 용해도도 Solubility Diagram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Windows User</cp:lastModifiedBy>
  <cp:revision>112</cp:revision>
  <cp:lastPrinted>2013-12-10T02:08:28Z</cp:lastPrinted>
  <dcterms:created xsi:type="dcterms:W3CDTF">2011-08-29T07:49:50Z</dcterms:created>
  <dcterms:modified xsi:type="dcterms:W3CDTF">2019-05-20T22:31:59Z</dcterms:modified>
</cp:coreProperties>
</file>